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</p:sldIdLst>
  <p:sldSz cx="12192000" cy="6858000"/>
  <p:notesSz cx="6858000" cy="9144000"/>
  <p:defaultTextStyle>
    <a:defPPr>
      <a:defRPr lang="en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6800"/>
    <a:srgbClr val="D07402"/>
    <a:srgbClr val="945200"/>
    <a:srgbClr val="79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73"/>
    <p:restoredTop sz="94553"/>
  </p:normalViewPr>
  <p:slideViewPr>
    <p:cSldViewPr snapToGrid="0">
      <p:cViewPr varScale="1">
        <p:scale>
          <a:sx n="81" d="100"/>
          <a:sy n="81" d="100"/>
        </p:scale>
        <p:origin x="1184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0F09D-DBDC-6C42-B8B3-C6BB3A5DD643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2F1CF1-56DE-5741-B660-9553F56E1804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11501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2F1CF1-56DE-5741-B660-9553F56E1804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92589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FDA2A-C761-5A2B-E380-D8199475F5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2FD62E-2160-D620-3627-A789A847C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78161-7052-5A39-DD25-B5741B83F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1658E-F9D9-A298-6323-D61384518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D9F2B-F8FB-E36A-3C55-6D1A35238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30614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4B8C6-37AF-EE5B-8EE1-A86737462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B04C12-BDA0-8AB1-993F-B01D5B334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6F549-6DB4-C66D-7C03-2F1D73221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453EE-6D84-6A90-CB5C-83115CF10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25D53-AC7B-A9E8-C13B-691772123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32830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C9360-58B9-79BC-A9EB-6F17604005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E3713-2DF4-2723-15EC-8C4CE1863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844CE-CB3A-694D-B8AB-449606A4A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400B4-0FD6-83D8-A5F6-D550BB42D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2DB53-159C-C7E0-5E7A-35AAFCD8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67631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6DAFD-C9C0-C6FA-698E-311EFF298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31E80-44A3-B316-EC87-BEFEE909A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6135C-35D2-A3E2-63BB-76097668E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372E5-C6EA-CFC3-75DC-4CF343B67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23228-229C-CBFF-40E7-431F51D01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94191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7CE2-658E-CF5C-B3E9-E18EA4609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CDB488-C65A-8E2E-A998-FF61CFDD9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74139-A4E3-670F-5F87-944C9AD9C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608-2564-F8D5-1FDE-873C5D53A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76F19-62B4-6791-A28D-3917969E8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45264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83A34-170B-F83C-37C9-7B5C9800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01579-5491-E877-B84E-04BA2B5D2A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8B0F4-3625-C938-B957-F4AFD1582D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76C202-89C3-4A85-B8F3-F97F980F7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7FB58-FCA8-7EF4-5293-2763075C0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4F451-267E-A9A3-24CE-8308C62F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52334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4532A-CB9D-5D59-893E-2F9234A95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76A3F-3DF2-AA38-1069-47C707634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5B8981-B8DD-FD89-88F1-2E9AEAA75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AB0CC4-2994-D23C-914A-E758E1838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A85B0-9D32-067B-6863-176D4ECE2F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5A40CE-87F2-DC77-0FE6-2761594E7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25A240-7ABB-2C6C-B3D9-18F657B15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6B632E-6FC0-E8AA-A789-CFD7C654F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49863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04D7B-3663-1DC5-E00C-587CFC314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8C2DB4-2001-B9DF-2BBF-FF63A4A75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FC6633-CD4B-D57B-212C-F26DD74E2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E2EA0-AF66-EA83-6A3F-D2E6E4157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75686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F4D1A8-2BD2-39D4-7994-5BAE0548D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F987FD-C26C-7D38-C95F-C29B03FE5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532FC3-8F3C-0AB9-14A5-46E7B85C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05451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3FDD8-2A46-B5F3-EA45-81CB45A6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654D0-D92E-3617-3B6F-837FA0885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25D46-8972-29E3-E7E7-F2D86C807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858F60-AD8D-199E-68A7-34C6814AD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75077B-AF36-396A-6AC6-40941F83F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6FEA3-E476-8CAC-F5A0-81D4F56F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59920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5A2B-3449-8136-B4B0-E81572BB4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0DB79-662C-C080-699B-B117E98CE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D902A6-A533-A313-1F56-3DB4FEF62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A95A5-061B-3BF0-9464-3A8ACCB34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766FA-09C2-4E62-145E-5D55C3C46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901E3D-1A82-42FA-D89C-DE4F464CA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2431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5200">
            <a:alpha val="11049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244FE2-56CF-5A1D-48CB-F630736C7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CCC61-B692-AA8F-A409-24DE8946C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98FA0-F8B0-C05B-3434-30538B4C1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DDF65D-04AD-F44A-ACF4-E4073B178AB9}" type="datetimeFigureOut">
              <a:rPr lang="es-ES_tradnl" smtClean="0"/>
              <a:t>14/10/25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B1DEA-37D0-D38B-FB16-1E477CCF8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DDEA6-1039-9432-8D92-B6580E746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3A39ED-8A39-E04D-8864-BA2D68A29A0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69128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ffee in a black and white clock&#10;&#10;AI-generated content may be incorrect.">
            <a:extLst>
              <a:ext uri="{FF2B5EF4-FFF2-40B4-BE49-F238E27FC236}">
                <a16:creationId xmlns:a16="http://schemas.microsoft.com/office/drawing/2014/main" id="{4B7EF80C-947B-F98E-A033-4B50B9732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4093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7B3761-663E-CAC2-8431-3768C6B49D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40938" y="599085"/>
            <a:ext cx="5566868" cy="2621568"/>
          </a:xfrm>
        </p:spPr>
        <p:txBody>
          <a:bodyPr>
            <a:noAutofit/>
          </a:bodyPr>
          <a:lstStyle/>
          <a:p>
            <a:r>
              <a:rPr lang="es-ES_tradnl" sz="3600" b="1" noProof="0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Predicción de la duración del sueño en consumidores de café como indicador de riesgo en salud</a:t>
            </a:r>
            <a:endParaRPr lang="es-ES_tradnl" sz="3600" noProof="0" dirty="0">
              <a:solidFill>
                <a:srgbClr val="9452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72D660-ED8F-4E20-2C8B-2989C2CF1E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3048" y="6021040"/>
            <a:ext cx="3486808" cy="369333"/>
          </a:xfrm>
        </p:spPr>
        <p:txBody>
          <a:bodyPr>
            <a:normAutofit/>
          </a:bodyPr>
          <a:lstStyle/>
          <a:p>
            <a:pPr algn="l"/>
            <a:r>
              <a:rPr lang="es-ES_tradnl" sz="1800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Alumna: Astolfo, María Agustina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3F3F38-9DC2-621A-7134-F74F1F6CBDA2}"/>
              </a:ext>
            </a:extLst>
          </p:cNvPr>
          <p:cNvSpPr txBox="1"/>
          <p:nvPr/>
        </p:nvSpPr>
        <p:spPr>
          <a:xfrm>
            <a:off x="6534807" y="5050810"/>
            <a:ext cx="3723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Data Science II – Pre-entrega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2731162-4D1B-72DC-66F4-A61D39304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0937" y="3705285"/>
            <a:ext cx="565106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AR" altLang="en-AR" sz="1800" b="0" i="1" u="none" strike="noStrike" cap="none" normalizeH="0" baseline="0" dirty="0">
                <a:ln>
                  <a:noFill/>
                </a:ln>
                <a:solidFill>
                  <a:srgbClr val="9452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“Cuando el aroma del café despierta más que los sentidos: una historia contada por los datos”</a:t>
            </a:r>
            <a:endParaRPr kumimoji="0" lang="en-AR" altLang="en-AR" sz="1800" b="0" i="0" u="none" strike="noStrike" cap="none" normalizeH="0" baseline="0" dirty="0">
              <a:ln>
                <a:noFill/>
              </a:ln>
              <a:solidFill>
                <a:srgbClr val="9452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D53143-A4F9-F411-2E90-EEF6168D9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5903" y="5230994"/>
            <a:ext cx="14224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99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3638F6-52F3-FED2-690B-26C75ECE9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015E867-F90D-37BA-757F-B8417C332D49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3944B9D-C9EC-599F-94CD-4797ED583A83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Principales hallazgos del EDA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991D196-4EF0-1127-2753-20EA7C4330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96DBDAB-3D1F-4B42-0A2A-3889F6B28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82" y="1537602"/>
            <a:ext cx="5298903" cy="36523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3252DB-F18E-B7F8-1CE7-7E0E179F8691}"/>
              </a:ext>
            </a:extLst>
          </p:cNvPr>
          <p:cNvSpPr txBox="1"/>
          <p:nvPr/>
        </p:nvSpPr>
        <p:spPr>
          <a:xfrm>
            <a:off x="465083" y="5189956"/>
            <a:ext cx="52989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se observa una relación significativa entre la edad y la cantidad de horas de sueño (p &gt; 0.05). Esto sugiere que, dentro de esta población, </a:t>
            </a:r>
            <a:r>
              <a:rPr lang="es-ES_tradnl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 duración del descanso no varía de forma relevante con la edad.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DC945F-C09E-FF30-1341-B300A757D2E1}"/>
              </a:ext>
            </a:extLst>
          </p:cNvPr>
          <p:cNvSpPr txBox="1"/>
          <p:nvPr/>
        </p:nvSpPr>
        <p:spPr>
          <a:xfrm>
            <a:off x="5764850" y="1563596"/>
            <a:ext cx="60987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El análisis de correlaciones multivariadas indica que la mayoría de las variables individuales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guardan una relación significativa con la cantidad de horas de sueño 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(p &gt; 0.05). La única excepción es la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frecuencia cardíaca 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s-ES_tradnl" sz="1600" i="1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heart_rate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), que muestra una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asociación negativa, débil pero estadísticamente significativa 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s-ES_tradnl" sz="1600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ρ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= –0.04; p &lt; 0.001), por lo que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 capacidad predictiva resulta limitada.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La variable </a:t>
            </a:r>
            <a:r>
              <a:rPr lang="es-ES_tradnl" sz="1600" i="1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physical_activity_hours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analizada de manera bivariada, tampoco evidenció relación con </a:t>
            </a:r>
            <a:r>
              <a:rPr lang="es-ES_tradnl" sz="1600" i="1" noProof="0" dirty="0" err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sleep_hours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pic>
        <p:nvPicPr>
          <p:cNvPr id="13" name="Picture 12" descr="A screenshot of a graph&#10;&#10;AI-generated content may be incorrect.">
            <a:extLst>
              <a:ext uri="{FF2B5EF4-FFF2-40B4-BE49-F238E27FC236}">
                <a16:creationId xmlns:a16="http://schemas.microsoft.com/office/drawing/2014/main" id="{95E619FE-CCAD-6DBD-002A-EA4A3AFD1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083" y="3965121"/>
            <a:ext cx="5298903" cy="289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91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D589F-46A6-1124-F56C-FC7198C08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4C7F1D-DF98-5BD2-BDD5-6D13C1947B25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CDE4A1F-0DEA-7D9D-B1E3-CEF2279C9FDD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Conclusión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DCEF6E2A-8884-644B-7836-241B0C939C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733849A-00F0-1047-BD9D-2B9B33218466}"/>
              </a:ext>
            </a:extLst>
          </p:cNvPr>
          <p:cNvSpPr txBox="1"/>
          <p:nvPr/>
        </p:nvSpPr>
        <p:spPr>
          <a:xfrm>
            <a:off x="796017" y="1785568"/>
            <a:ext cx="1084625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2000" b="0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 síntesis, los resultados respaldan la selección de las siguientes 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variables como predictoras</a:t>
            </a:r>
            <a:r>
              <a:rPr lang="es-ES_tradnl" sz="2000" b="0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 principales del modelo: </a:t>
            </a:r>
          </a:p>
          <a:p>
            <a:endParaRPr lang="es-ES_tradnl" sz="2000" b="0" i="0" noProof="0" dirty="0">
              <a:solidFill>
                <a:srgbClr val="BB68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calidad del sueño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sleep_quality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],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consumo de cafeína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caffeine_mg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 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coffee_intake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],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nivel de estrés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stress_level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],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problemas de salud [</a:t>
            </a:r>
            <a:r>
              <a:rPr lang="es-ES_tradnl" sz="2000" b="1" i="0" noProof="0" dirty="0" err="1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health_issues</a:t>
            </a: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] </a:t>
            </a:r>
            <a:endParaRPr lang="es-ES_tradnl" sz="2000" b="1" dirty="0">
              <a:solidFill>
                <a:srgbClr val="BB68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s-ES_tradnl" sz="2000" b="1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frecuencia cardíaca [heart_rate]</a:t>
            </a:r>
            <a:endParaRPr lang="es-ES_tradnl" sz="2000" noProof="0" dirty="0">
              <a:solidFill>
                <a:srgbClr val="BB68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B20CBC-0253-CC6B-B00C-796B30A119C4}"/>
              </a:ext>
            </a:extLst>
          </p:cNvPr>
          <p:cNvSpPr txBox="1"/>
          <p:nvPr/>
        </p:nvSpPr>
        <p:spPr>
          <a:xfrm>
            <a:off x="796018" y="4780803"/>
            <a:ext cx="110675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b="0" i="0" noProof="0" dirty="0">
                <a:solidFill>
                  <a:srgbClr val="BB68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Estas variables reflejan factores conductuales y fisiológicos que influyen de manera más directa en la duración del descanso, mientras que el resto aporta información complementaria o de contexto.</a:t>
            </a:r>
            <a:endParaRPr lang="es-ES_tradnl" noProof="0" dirty="0">
              <a:solidFill>
                <a:srgbClr val="BB68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FCE4E8-13AA-33A3-A3F5-32005E20F1BC}"/>
              </a:ext>
            </a:extLst>
          </p:cNvPr>
          <p:cNvSpPr txBox="1"/>
          <p:nvPr/>
        </p:nvSpPr>
        <p:spPr>
          <a:xfrm>
            <a:off x="737548" y="5867824"/>
            <a:ext cx="108462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AR"/>
            </a:defPPr>
            <a:lvl1pPr>
              <a:defRPr b="0" i="0">
                <a:solidFill>
                  <a:srgbClr val="D07402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algn="just"/>
            <a:r>
              <a:rPr lang="es-ES_tradnl" noProof="0" dirty="0">
                <a:solidFill>
                  <a:srgbClr val="BB6800"/>
                </a:solidFill>
              </a:rPr>
              <a:t>Estos hallazgos servirán de base para un modelo exploratorio que evalúe la contribución de cada variable en la duración del sueño.</a:t>
            </a:r>
          </a:p>
        </p:txBody>
      </p:sp>
    </p:spTree>
    <p:extLst>
      <p:ext uri="{BB962C8B-B14F-4D97-AF65-F5344CB8AC3E}">
        <p14:creationId xmlns:p14="http://schemas.microsoft.com/office/powerpoint/2010/main" val="1582070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30246C-9427-4D58-12B1-B8786746D944}"/>
              </a:ext>
            </a:extLst>
          </p:cNvPr>
          <p:cNvSpPr txBox="1"/>
          <p:nvPr/>
        </p:nvSpPr>
        <p:spPr>
          <a:xfrm>
            <a:off x="536028" y="394138"/>
            <a:ext cx="30585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400" b="1" dirty="0">
                <a:solidFill>
                  <a:srgbClr val="9452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Índice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9D992F-DD12-1593-508E-5678EF5D2F2B}"/>
              </a:ext>
            </a:extLst>
          </p:cNvPr>
          <p:cNvSpPr txBox="1"/>
          <p:nvPr/>
        </p:nvSpPr>
        <p:spPr>
          <a:xfrm>
            <a:off x="3153112" y="1652121"/>
            <a:ext cx="73152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CONTEXTO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PROBLEMÁTICA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OBJETIVO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DESCRIPCIÓN DE LOS DATOS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VARIABLE TARGET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PRINCIPALES HALLAZGOS DEL EDA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CONCLUSIÓN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6FCA9C-50BA-8EE5-CB99-F83A5FD5D250}"/>
              </a:ext>
            </a:extLst>
          </p:cNvPr>
          <p:cNvCxnSpPr>
            <a:cxnSpLocks/>
          </p:cNvCxnSpPr>
          <p:nvPr/>
        </p:nvCxnSpPr>
        <p:spPr>
          <a:xfrm>
            <a:off x="2569788" y="0"/>
            <a:ext cx="0" cy="6858000"/>
          </a:xfrm>
          <a:prstGeom prst="line">
            <a:avLst/>
          </a:prstGeom>
          <a:ln>
            <a:solidFill>
              <a:srgbClr val="9452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1582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35D8F-F03D-B84B-22CB-BE91595D1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91DC1A2-8246-CFDC-4E91-9D8BC634712B}"/>
              </a:ext>
            </a:extLst>
          </p:cNvPr>
          <p:cNvGrpSpPr/>
          <p:nvPr/>
        </p:nvGrpSpPr>
        <p:grpSpPr>
          <a:xfrm>
            <a:off x="291675" y="504500"/>
            <a:ext cx="7346723" cy="4894495"/>
            <a:chOff x="2483089" y="394138"/>
            <a:chExt cx="7346723" cy="489449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BA6D386-203B-D0AB-02DA-B4B8422FE831}"/>
                </a:ext>
              </a:extLst>
            </p:cNvPr>
            <p:cNvSpPr txBox="1"/>
            <p:nvPr/>
          </p:nvSpPr>
          <p:spPr>
            <a:xfrm>
              <a:off x="4627195" y="394138"/>
              <a:ext cx="305851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Contexto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437CF89-49BF-4C2A-1C4C-8EEE9744FD04}"/>
                </a:ext>
              </a:extLst>
            </p:cNvPr>
            <p:cNvSpPr txBox="1"/>
            <p:nvPr/>
          </p:nvSpPr>
          <p:spPr>
            <a:xfrm>
              <a:off x="2498850" y="1595314"/>
              <a:ext cx="7315200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spcBef>
                  <a:spcPts val="600"/>
                </a:spcBef>
                <a:spcAft>
                  <a:spcPts val="600"/>
                </a:spcAft>
              </a:pP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Dormir bien es clave para la salud física y mental, pero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muchas personas duermen menos de lo necesario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. Entre los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factores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que podrían influir en esa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falta de descanso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, el consumo de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cafeína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y ciertos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hábitos de vida 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aparecen como los más relevantes. Este análisis busca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identificar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qué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variables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se relacionan con las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horas de sueño 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y si los datos permiten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anticipar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ese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comportamiento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.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FED3C11-E69E-C376-D5EE-00E668BA33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 descr="A brown mug with a steam coming out of it&#10;&#10;AI-generated content may be incorrect.">
            <a:extLst>
              <a:ext uri="{FF2B5EF4-FFF2-40B4-BE49-F238E27FC236}">
                <a16:creationId xmlns:a16="http://schemas.microsoft.com/office/drawing/2014/main" id="{17D6B2D6-444C-BFD3-82A9-8BAD9FE5F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6901" y="788268"/>
            <a:ext cx="3352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6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72C2C-512B-5008-D57F-6051EE0B4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6057B15-7556-6AFA-8BDF-8EF56E67119C}"/>
              </a:ext>
            </a:extLst>
          </p:cNvPr>
          <p:cNvGrpSpPr/>
          <p:nvPr/>
        </p:nvGrpSpPr>
        <p:grpSpPr>
          <a:xfrm>
            <a:off x="4516847" y="394138"/>
            <a:ext cx="7346723" cy="4904296"/>
            <a:chOff x="2483089" y="394138"/>
            <a:chExt cx="7346723" cy="490429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5EFBAB8-9BF2-5EF3-BE7B-5C2725ECBD9C}"/>
                </a:ext>
              </a:extLst>
            </p:cNvPr>
            <p:cNvSpPr txBox="1"/>
            <p:nvPr/>
          </p:nvSpPr>
          <p:spPr>
            <a:xfrm>
              <a:off x="4146339" y="394138"/>
              <a:ext cx="405963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Problemática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91F1426-2325-ACC6-E810-0EA7A3CD97FC}"/>
                </a:ext>
              </a:extLst>
            </p:cNvPr>
            <p:cNvSpPr txBox="1"/>
            <p:nvPr/>
          </p:nvSpPr>
          <p:spPr>
            <a:xfrm>
              <a:off x="2498850" y="2005225"/>
              <a:ext cx="7315200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spcBef>
                  <a:spcPts val="600"/>
                </a:spcBef>
                <a:spcAft>
                  <a:spcPts val="600"/>
                </a:spcAft>
              </a:pP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El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consumo de café 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es un hábito extendido y socialmente aceptado, aunque su principal componente,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la cafeína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,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puede influir 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en la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duración y calidad del sueño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. En este estudio se analizan datos de estilo de vida y descanso para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comprender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cómo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distintos factores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, especialmente la cafeína, </a:t>
              </a:r>
              <a:r>
                <a:rPr lang="es-ES_tradnl" sz="2600" b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se relacionan con las horas de sueño</a:t>
              </a:r>
              <a:r>
                <a:rPr lang="es-ES_tradnl" sz="26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.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2C8A36B-4C48-3FDF-C0BD-381463466D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 descr="A logo of a person sleeping in a bed&#10;&#10;AI-generated content may be incorrect.">
            <a:extLst>
              <a:ext uri="{FF2B5EF4-FFF2-40B4-BE49-F238E27FC236}">
                <a16:creationId xmlns:a16="http://schemas.microsoft.com/office/drawing/2014/main" id="{5103042D-FF7F-4C38-F938-2C1A4AF5FA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98" b="26073"/>
          <a:stretch>
            <a:fillRect/>
          </a:stretch>
        </p:blipFill>
        <p:spPr>
          <a:xfrm>
            <a:off x="265382" y="630621"/>
            <a:ext cx="3305503" cy="3184633"/>
          </a:xfrm>
          <a:prstGeom prst="rect">
            <a:avLst/>
          </a:prstGeom>
        </p:spPr>
      </p:pic>
      <p:pic>
        <p:nvPicPr>
          <p:cNvPr id="6" name="Picture 5" descr="A brown mug with a steam coming out of it&#10;&#10;AI-generated content may be incorrect.">
            <a:extLst>
              <a:ext uri="{FF2B5EF4-FFF2-40B4-BE49-F238E27FC236}">
                <a16:creationId xmlns:a16="http://schemas.microsoft.com/office/drawing/2014/main" id="{A9CF4C30-B677-BCEE-FBC6-0DB23E5CA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234" y="3744303"/>
            <a:ext cx="2075798" cy="311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900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76D84-08AC-ECEA-E261-12DAFDA8E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7DD25F6-36D8-5725-57C9-EBE9C5EA6D80}"/>
              </a:ext>
            </a:extLst>
          </p:cNvPr>
          <p:cNvGrpSpPr/>
          <p:nvPr/>
        </p:nvGrpSpPr>
        <p:grpSpPr>
          <a:xfrm>
            <a:off x="236483" y="425670"/>
            <a:ext cx="11627087" cy="919207"/>
            <a:chOff x="2483089" y="394138"/>
            <a:chExt cx="7346723" cy="91920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5AEF93C-B2E6-2EB6-6A90-202D7EA214A0}"/>
                </a:ext>
              </a:extLst>
            </p:cNvPr>
            <p:cNvSpPr txBox="1"/>
            <p:nvPr/>
          </p:nvSpPr>
          <p:spPr>
            <a:xfrm>
              <a:off x="4146339" y="394138"/>
              <a:ext cx="405963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Objetivo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242C189-7A9C-DC5E-2E54-CE5DCBCEB4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8E07886-EAB4-2EE1-18EA-629A098C96F3}"/>
              </a:ext>
            </a:extLst>
          </p:cNvPr>
          <p:cNvSpPr txBox="1"/>
          <p:nvPr/>
        </p:nvSpPr>
        <p:spPr>
          <a:xfrm>
            <a:off x="2140451" y="4652239"/>
            <a:ext cx="781915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2200" i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Esta herramienta permitirá identificar</a:t>
            </a:r>
            <a:r>
              <a:rPr lang="es-ES_tradnl" sz="2200" i="1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los factores que más influyen en el descanso y analizar su posible impacto en la salud pública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893937-E921-E973-F687-1D4A3FF7E76E}"/>
              </a:ext>
            </a:extLst>
          </p:cNvPr>
          <p:cNvSpPr txBox="1"/>
          <p:nvPr/>
        </p:nvSpPr>
        <p:spPr>
          <a:xfrm>
            <a:off x="1556655" y="2306061"/>
            <a:ext cx="92691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AR"/>
            </a:defPPr>
            <a:lvl1pPr algn="just">
              <a:defRPr sz="2800" i="1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s-ES_tradnl" sz="3200" noProof="0" dirty="0"/>
              <a:t>Desarrollar un modelo de regresión exploratorio para predecir la duración del sueño en consumidores de café.</a:t>
            </a:r>
          </a:p>
        </p:txBody>
      </p:sp>
    </p:spTree>
    <p:extLst>
      <p:ext uri="{BB962C8B-B14F-4D97-AF65-F5344CB8AC3E}">
        <p14:creationId xmlns:p14="http://schemas.microsoft.com/office/powerpoint/2010/main" val="831037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57EDC5-14C2-DA4E-D898-5E7F273933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E06ED8D-C66F-02D1-4647-29C3AB7FCD31}"/>
              </a:ext>
            </a:extLst>
          </p:cNvPr>
          <p:cNvGrpSpPr/>
          <p:nvPr/>
        </p:nvGrpSpPr>
        <p:grpSpPr>
          <a:xfrm>
            <a:off x="236483" y="425670"/>
            <a:ext cx="11627087" cy="5058185"/>
            <a:chOff x="2483089" y="394138"/>
            <a:chExt cx="7346723" cy="505818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B57D08C-48E3-B32B-DE38-1346006F8039}"/>
                </a:ext>
              </a:extLst>
            </p:cNvPr>
            <p:cNvSpPr txBox="1"/>
            <p:nvPr/>
          </p:nvSpPr>
          <p:spPr>
            <a:xfrm>
              <a:off x="3628676" y="394138"/>
              <a:ext cx="504549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Descripción de los datos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2372D44-383D-3915-8E58-360A99F2BBDE}"/>
                </a:ext>
              </a:extLst>
            </p:cNvPr>
            <p:cNvSpPr txBox="1"/>
            <p:nvPr/>
          </p:nvSpPr>
          <p:spPr>
            <a:xfrm>
              <a:off x="3489214" y="2005225"/>
              <a:ext cx="5528712" cy="3447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buFont typeface="Courier New" panose="02070309020205020404" pitchFamily="49" charset="0"/>
                <a:buChar char="o"/>
              </a:pPr>
              <a:r>
                <a:rPr lang="es-ES_tradnl" sz="20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El dataset contiene 10.000 registros sintéticos que reflejan patrones reales de consumo de café, hábitos de sueño y resultados de salud en 20 países.</a:t>
              </a:r>
            </a:p>
            <a:p>
              <a:pPr algn="just"/>
              <a:r>
                <a:rPr lang="es-ES_tradnl" sz="20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</a:t>
              </a:r>
            </a:p>
            <a:p>
              <a:pPr marL="285750" indent="-285750" algn="just">
                <a:buFont typeface="Courier New" panose="02070309020205020404" pitchFamily="49" charset="0"/>
                <a:buChar char="o"/>
              </a:pPr>
              <a:r>
                <a:rPr lang="es-ES_tradnl" sz="2000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Incluye datos demográficos y de estilo de vida, como consumo diario de café, niveles de cafeína, duración y calidad del sueño, índice de masa corporal (IMC), frecuencia cardíaca, nivel de estrés, actividad física, problemas de salud, ocupación, tabaquismo y consumo de alcohol.</a:t>
              </a:r>
            </a:p>
            <a:p>
              <a:pPr algn="just"/>
              <a:endParaRPr lang="es-ES_tradnl" sz="20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285750" indent="-285750" algn="just">
                <a:buFont typeface="Courier New" panose="02070309020205020404" pitchFamily="49" charset="0"/>
                <a:buChar char="o"/>
              </a:pPr>
              <a:r>
                <a:rPr lang="es-ES_tradnl" sz="200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Contiene16 variables en total:  7 numéricas, 2 binarias, 6  categóricas</a:t>
              </a:r>
              <a:endParaRPr lang="es-ES_tradnl" sz="20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285750" indent="-285750" algn="just">
                <a:buFont typeface="Courier New" panose="02070309020205020404" pitchFamily="49" charset="0"/>
                <a:buChar char="o"/>
              </a:pPr>
              <a:endParaRPr lang="es-ES_tradnl" sz="20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C1ACB6-7ADC-5966-A54A-755E1A6703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6533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FC4022F-0003-1233-7958-9F3BE432B8B4}"/>
              </a:ext>
            </a:extLst>
          </p:cNvPr>
          <p:cNvGrpSpPr/>
          <p:nvPr/>
        </p:nvGrpSpPr>
        <p:grpSpPr>
          <a:xfrm>
            <a:off x="236483" y="425670"/>
            <a:ext cx="11627087" cy="919207"/>
            <a:chOff x="2483089" y="394138"/>
            <a:chExt cx="7346723" cy="91920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3BD04BC-7FF8-97B6-BA01-23E57E1C0EAD}"/>
                </a:ext>
              </a:extLst>
            </p:cNvPr>
            <p:cNvSpPr txBox="1"/>
            <p:nvPr/>
          </p:nvSpPr>
          <p:spPr>
            <a:xfrm>
              <a:off x="3109005" y="394138"/>
              <a:ext cx="613298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4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Variable target : Horas de sueño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2A1FB4A-739B-53F3-43FA-8687FD568D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 descr="A graph of a function&#10;&#10;AI-generated content may be incorrect.">
            <a:extLst>
              <a:ext uri="{FF2B5EF4-FFF2-40B4-BE49-F238E27FC236}">
                <a16:creationId xmlns:a16="http://schemas.microsoft.com/office/drawing/2014/main" id="{50EF4B9F-68CF-F074-A2EA-46C96FF3F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4" y="1696561"/>
            <a:ext cx="4305300" cy="3390900"/>
          </a:xfrm>
          <a:prstGeom prst="rect">
            <a:avLst/>
          </a:prstGeom>
        </p:spPr>
      </p:pic>
      <p:pic>
        <p:nvPicPr>
          <p:cNvPr id="10" name="Picture 9" descr="A black and white rectangular object with black text&#10;&#10;AI-generated content may be incorrect.">
            <a:extLst>
              <a:ext uri="{FF2B5EF4-FFF2-40B4-BE49-F238E27FC236}">
                <a16:creationId xmlns:a16="http://schemas.microsoft.com/office/drawing/2014/main" id="{BB0372E0-6D15-E7A7-20CE-89462A520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55929"/>
            <a:ext cx="4902200" cy="1016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F9FA0DF-2EEA-6AB5-D53F-8A7D6FA57459}"/>
              </a:ext>
            </a:extLst>
          </p:cNvPr>
          <p:cNvSpPr txBox="1"/>
          <p:nvPr/>
        </p:nvSpPr>
        <p:spPr>
          <a:xfrm>
            <a:off x="599966" y="5969933"/>
            <a:ext cx="112636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1600" noProof="0" dirty="0">
                <a:solidFill>
                  <a:srgbClr val="D0740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Este comportamiento servirá como referencia para evaluar cómo los hábitos y factores individuales influyen en la duración del sueño.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4CECB40-3B65-3F9C-54E3-83EAF9061FED}"/>
              </a:ext>
            </a:extLst>
          </p:cNvPr>
          <p:cNvGrpSpPr/>
          <p:nvPr/>
        </p:nvGrpSpPr>
        <p:grpSpPr>
          <a:xfrm>
            <a:off x="5186854" y="1633498"/>
            <a:ext cx="6547068" cy="4250295"/>
            <a:chOff x="5186854" y="1633498"/>
            <a:chExt cx="6547068" cy="425029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97B72C3-68D9-EFC7-C422-E4DBBF000D67}"/>
                </a:ext>
              </a:extLst>
            </p:cNvPr>
            <p:cNvSpPr txBox="1"/>
            <p:nvPr/>
          </p:nvSpPr>
          <p:spPr>
            <a:xfrm>
              <a:off x="5257799" y="1633498"/>
              <a:ext cx="640517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Según  el   </a:t>
              </a:r>
              <a:r>
                <a:rPr lang="es-ES_tradnl" i="1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National Institutes of Health </a:t>
              </a:r>
              <a:r>
                <a:rPr lang="es-ES_tradnl" noProof="0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(NIH) los expertos recomiendan que los adultos deberían dormir entre 7 y 9 horas por día.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F13193F-7FBB-26D6-67CB-7FD30124B1A3}"/>
                </a:ext>
              </a:extLst>
            </p:cNvPr>
            <p:cNvSpPr txBox="1"/>
            <p:nvPr/>
          </p:nvSpPr>
          <p:spPr>
            <a:xfrm>
              <a:off x="5257799" y="5237462"/>
              <a:ext cx="64051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Existen valores atípicos de personas donde la privación de sueño es más marcada (cercana a las 3 horas). </a:t>
              </a:r>
            </a:p>
          </p:txBody>
        </p:sp>
        <p:pic>
          <p:nvPicPr>
            <p:cNvPr id="14" name="Picture 13" descr="A diagram of a graph&#10;&#10;AI-generated content may be incorrect.">
              <a:extLst>
                <a:ext uri="{FF2B5EF4-FFF2-40B4-BE49-F238E27FC236}">
                  <a16:creationId xmlns:a16="http://schemas.microsoft.com/office/drawing/2014/main" id="{AAE00FE1-674C-8CC1-311C-2CEF3F1DE8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57799" y="3397722"/>
              <a:ext cx="6405179" cy="19123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1FDE224-7DEC-BD78-12A0-E6246B65419B}"/>
                </a:ext>
              </a:extLst>
            </p:cNvPr>
            <p:cNvSpPr txBox="1"/>
            <p:nvPr/>
          </p:nvSpPr>
          <p:spPr>
            <a:xfrm>
              <a:off x="5186854" y="2588971"/>
              <a:ext cx="654706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s-ES_tradnl" b="1" dirty="0">
                  <a:solidFill>
                    <a:srgbClr val="BB68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Los datos muestran que en promedio (6.6 horas) la población estudiada tiene una leve privación de sueño.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7745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48DE42E-C12E-D851-7CFD-DA8955A6957A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303B643-5EC3-2A05-1749-A644138AF795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Principales hallazgos del EDA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C0EDEAC3-4171-7449-3223-1683C5F31A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DF38655-6BC6-E5B9-B2C6-D05B03860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4892" y="3257214"/>
            <a:ext cx="5168678" cy="31500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5C7190-D715-4FF5-0858-90204677B5C3}"/>
              </a:ext>
            </a:extLst>
          </p:cNvPr>
          <p:cNvSpPr txBox="1"/>
          <p:nvPr/>
        </p:nvSpPr>
        <p:spPr>
          <a:xfrm>
            <a:off x="6897431" y="1484684"/>
            <a:ext cx="49661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Existe una relación inversa, aunque débil, entre las horas de sueño y el consumo de cafeína (mg/día) (p &lt; 0.001). En otras palabras,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mayor consumo de cafeína se tiende a dormir menos horas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aunque la cafeína por sí sola no parecería ser suficiente para provocar una privación significativa del sueño.</a:t>
            </a:r>
          </a:p>
        </p:txBody>
      </p:sp>
      <p:pic>
        <p:nvPicPr>
          <p:cNvPr id="11" name="Picture 10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62ED583-DF2F-CED6-A7F6-F027D358E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429" y="1484683"/>
            <a:ext cx="6230026" cy="38937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42636CB-6034-AA18-941A-AE36AC99C26A}"/>
              </a:ext>
            </a:extLst>
          </p:cNvPr>
          <p:cNvSpPr txBox="1"/>
          <p:nvPr/>
        </p:nvSpPr>
        <p:spPr>
          <a:xfrm>
            <a:off x="416462" y="5513123"/>
            <a:ext cx="56795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160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Existe una relación positiva y significativa entre las horas de sueño y la calidad percibida del mismo (p &lt; 0.001). En general, </a:t>
            </a:r>
            <a:r>
              <a:rPr lang="es-ES_tradnl" sz="1600" b="1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medida que aumenta la duración del sueño, las personas tienden a evaluar su descanso como de mejor calidad.</a:t>
            </a:r>
          </a:p>
        </p:txBody>
      </p:sp>
    </p:spTree>
    <p:extLst>
      <p:ext uri="{BB962C8B-B14F-4D97-AF65-F5344CB8AC3E}">
        <p14:creationId xmlns:p14="http://schemas.microsoft.com/office/powerpoint/2010/main" val="2087355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67F888-CA6C-D242-75D6-9FBC6E9F403B}"/>
              </a:ext>
            </a:extLst>
          </p:cNvPr>
          <p:cNvGrpSpPr/>
          <p:nvPr/>
        </p:nvGrpSpPr>
        <p:grpSpPr>
          <a:xfrm>
            <a:off x="236483" y="276700"/>
            <a:ext cx="11627087" cy="1068177"/>
            <a:chOff x="2483089" y="245168"/>
            <a:chExt cx="7346723" cy="106817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604D843-FD03-E1CD-F8A7-68174BB09E16}"/>
                </a:ext>
              </a:extLst>
            </p:cNvPr>
            <p:cNvSpPr txBox="1"/>
            <p:nvPr/>
          </p:nvSpPr>
          <p:spPr>
            <a:xfrm>
              <a:off x="3662752" y="245168"/>
              <a:ext cx="50454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4200" b="1" dirty="0">
                  <a:solidFill>
                    <a:srgbClr val="9452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Principales hallazgos del EDA</a:t>
              </a: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CE1190F5-6F88-6543-ECDE-F1D98F16B9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83089" y="1313345"/>
              <a:ext cx="7346723" cy="0"/>
            </a:xfrm>
            <a:prstGeom prst="line">
              <a:avLst/>
            </a:prstGeom>
            <a:ln>
              <a:solidFill>
                <a:srgbClr val="9452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EAD55B3-A2B4-3FA4-91A8-7352BA393D8B}"/>
              </a:ext>
            </a:extLst>
          </p:cNvPr>
          <p:cNvSpPr txBox="1"/>
          <p:nvPr/>
        </p:nvSpPr>
        <p:spPr>
          <a:xfrm>
            <a:off x="555172" y="1617995"/>
            <a:ext cx="5241471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El análisis de varianza (ANOVA) mostró diferencias significativas en las horas de sueño según el nivel de estrés (p &lt; 0.001).</a:t>
            </a:r>
            <a:b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 general, </a:t>
            </a:r>
            <a:r>
              <a:rPr lang="es-ES_tradnl" sz="17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las personas con estrés alto duermen menos horas que quienes reportan niveles bajos o moderados de estrés</a:t>
            </a:r>
            <a:r>
              <a:rPr lang="es-ES_tradnl" sz="17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pic>
        <p:nvPicPr>
          <p:cNvPr id="9" name="Picture 8" descr="A diagram of different shapes&#10;&#10;AI-generated content may be incorrect.">
            <a:extLst>
              <a:ext uri="{FF2B5EF4-FFF2-40B4-BE49-F238E27FC236}">
                <a16:creationId xmlns:a16="http://schemas.microsoft.com/office/drawing/2014/main" id="{E2F15F73-5E28-40CC-7A06-B70E5E5A8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83" y="3255716"/>
            <a:ext cx="5560160" cy="3390900"/>
          </a:xfrm>
          <a:prstGeom prst="rect">
            <a:avLst/>
          </a:prstGeom>
        </p:spPr>
      </p:pic>
      <p:pic>
        <p:nvPicPr>
          <p:cNvPr id="13" name="Picture 12" descr="A different shapes of different colors&#10;&#10;AI-generated content may be incorrect.">
            <a:extLst>
              <a:ext uri="{FF2B5EF4-FFF2-40B4-BE49-F238E27FC236}">
                <a16:creationId xmlns:a16="http://schemas.microsoft.com/office/drawing/2014/main" id="{89ABC9C8-7679-D3DD-3026-E936B95E0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332" y="1463761"/>
            <a:ext cx="5562600" cy="3390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6D2DF30-4487-B38E-D062-AA8A02BCCDA1}"/>
              </a:ext>
            </a:extLst>
          </p:cNvPr>
          <p:cNvSpPr txBox="1"/>
          <p:nvPr/>
        </p:nvSpPr>
        <p:spPr>
          <a:xfrm>
            <a:off x="6313713" y="4854661"/>
            <a:ext cx="579664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 bien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los problemas de salud se asocian con una menor cantidad de horas de sueño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la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severidad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de dichos problemas </a:t>
            </a:r>
            <a:r>
              <a:rPr lang="es-ES_tradnl" sz="1600" b="1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muestra una relación lineal con una reducción progresiva del descanso</a:t>
            </a:r>
            <a:r>
              <a:rPr lang="es-ES_tradnl" sz="1600" noProof="0" dirty="0">
                <a:solidFill>
                  <a:srgbClr val="BB68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los grupos con problemas severos no difieren significativamente de los grupos con afectación leve o moderada (p ajustado = 0.147 y 0.741, respectivamente; corrección de Holm).</a:t>
            </a:r>
          </a:p>
        </p:txBody>
      </p:sp>
    </p:spTree>
    <p:extLst>
      <p:ext uri="{BB962C8B-B14F-4D97-AF65-F5344CB8AC3E}">
        <p14:creationId xmlns:p14="http://schemas.microsoft.com/office/powerpoint/2010/main" val="3356565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1522</TotalTime>
  <Words>901</Words>
  <Application>Microsoft Macintosh PowerPoint</Application>
  <PresentationFormat>Widescreen</PresentationFormat>
  <Paragraphs>50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Aptos Display</vt:lpstr>
      <vt:lpstr>Arial</vt:lpstr>
      <vt:lpstr>Courier New</vt:lpstr>
      <vt:lpstr>Helvetica Neue</vt:lpstr>
      <vt:lpstr>Wingdings</vt:lpstr>
      <vt:lpstr>Office Theme</vt:lpstr>
      <vt:lpstr>Predicción de la duración del sueño en consumidores de café como indicador de riesgo en salud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Agustina Astolfo</dc:creator>
  <cp:lastModifiedBy>Agustina Astolfo</cp:lastModifiedBy>
  <cp:revision>25</cp:revision>
  <dcterms:created xsi:type="dcterms:W3CDTF">2025-10-13T13:27:10Z</dcterms:created>
  <dcterms:modified xsi:type="dcterms:W3CDTF">2025-10-14T23:55:03Z</dcterms:modified>
</cp:coreProperties>
</file>

<file path=docProps/thumbnail.jpeg>
</file>